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5"/>
  </p:notesMasterIdLst>
  <p:sldIdLst>
    <p:sldId id="267" r:id="rId5"/>
    <p:sldId id="268" r:id="rId6"/>
    <p:sldId id="271" r:id="rId7"/>
    <p:sldId id="278" r:id="rId8"/>
    <p:sldId id="284" r:id="rId9"/>
    <p:sldId id="285" r:id="rId10"/>
    <p:sldId id="295" r:id="rId11"/>
    <p:sldId id="292" r:id="rId12"/>
    <p:sldId id="291" r:id="rId13"/>
    <p:sldId id="288" r:id="rId14"/>
    <p:sldId id="286" r:id="rId15"/>
    <p:sldId id="287" r:id="rId16"/>
    <p:sldId id="297" r:id="rId17"/>
    <p:sldId id="298" r:id="rId18"/>
    <p:sldId id="299" r:id="rId19"/>
    <p:sldId id="289" r:id="rId20"/>
    <p:sldId id="294" r:id="rId21"/>
    <p:sldId id="280" r:id="rId22"/>
    <p:sldId id="283" r:id="rId23"/>
    <p:sldId id="281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inance.yahoo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-33599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9409" y="1162108"/>
            <a:ext cx="9991288" cy="1410536"/>
          </a:xfrm>
        </p:spPr>
        <p:txBody>
          <a:bodyPr>
            <a:noAutofit/>
          </a:bodyPr>
          <a:lstStyle/>
          <a:p>
            <a:pPr algn="l"/>
            <a:r>
              <a:rPr lang="en-US" sz="6000" b="1" dirty="0">
                <a:solidFill>
                  <a:srgbClr val="FFFFFF"/>
                </a:solidFill>
                <a:latin typeface="Bahnschrift SemiBold" panose="020B0502040204020203" pitchFamily="34" charset="0"/>
              </a:rPr>
              <a:t>Stock price 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7869" y="4228052"/>
            <a:ext cx="5268177" cy="1694576"/>
          </a:xfrm>
        </p:spPr>
        <p:txBody>
          <a:bodyPr>
            <a:normAutofit fontScale="62500" lnSpcReduction="20000"/>
          </a:bodyPr>
          <a:lstStyle/>
          <a:p>
            <a:pPr algn="l">
              <a:spcAft>
                <a:spcPts val="600"/>
              </a:spcAft>
            </a:pPr>
            <a:r>
              <a:rPr lang="en-US" sz="5500" dirty="0">
                <a:solidFill>
                  <a:srgbClr val="FFFFFF"/>
                </a:solidFill>
              </a:rPr>
              <a:t>UNDER THE GUIDANCE OF DR.CHIRANJITH RAY</a:t>
            </a:r>
          </a:p>
          <a:p>
            <a:pPr algn="l">
              <a:spcAft>
                <a:spcPts val="600"/>
              </a:spcAft>
            </a:pPr>
            <a:r>
              <a:rPr lang="en-US" sz="5500" dirty="0">
                <a:solidFill>
                  <a:srgbClr val="FFFFFF"/>
                </a:solidFill>
              </a:rPr>
              <a:t>B23MCR01</a:t>
            </a:r>
          </a:p>
          <a:p>
            <a:pPr algn="l">
              <a:spcAft>
                <a:spcPts val="60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0451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 advTm="2331">
        <p15:prstTrans prst="curtains"/>
      </p:transition>
    </mc:Choice>
    <mc:Fallback xmlns="">
      <p:transition spd="slow" advTm="2331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0B908-4BC4-8ED5-C41A-3E6455A94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85800"/>
          </a:xfrm>
        </p:spPr>
        <p:txBody>
          <a:bodyPr>
            <a:normAutofit fontScale="90000"/>
          </a:bodyPr>
          <a:lstStyle/>
          <a:p>
            <a:r>
              <a:rPr lang="en-IN" dirty="0"/>
              <a:t>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D6776-4F16-6C36-4EEC-BDCBE08C0A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02229"/>
            <a:ext cx="9601200" cy="4365171"/>
          </a:xfrm>
        </p:spPr>
        <p:txBody>
          <a:bodyPr/>
          <a:lstStyle/>
          <a:p>
            <a:r>
              <a:rPr lang="en-IN" dirty="0"/>
              <a:t>Used ReduceLROnPlateau scheduler</a:t>
            </a:r>
          </a:p>
          <a:p>
            <a:r>
              <a:rPr lang="en-IN" dirty="0"/>
              <a:t>Used to adjust the learning rate dynamically based on the validation loss</a:t>
            </a:r>
          </a:p>
          <a:p>
            <a:r>
              <a:rPr lang="en-IN" dirty="0"/>
              <a:t>Improves the training of the neural network by dynamically adjusting the learning rate</a:t>
            </a:r>
          </a:p>
          <a:p>
            <a:r>
              <a:rPr lang="en-IN" dirty="0"/>
              <a:t>Applied L2 regularization used to prevent overfitting</a:t>
            </a:r>
          </a:p>
          <a:p>
            <a:r>
              <a:rPr lang="en-IN" dirty="0"/>
              <a:t>Adds a penalty term to the loss function that restricts model from learning overly complex or weight values</a:t>
            </a:r>
          </a:p>
          <a:p>
            <a:r>
              <a:rPr lang="en-IN" dirty="0"/>
              <a:t>Imposes penalty (weight decay) on large weight values, effectively encouraging the model to have smaller weights.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1834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E4119-0510-1414-FFC9-239222EE8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685800"/>
            <a:ext cx="9886950" cy="924886"/>
          </a:xfrm>
        </p:spPr>
        <p:txBody>
          <a:bodyPr>
            <a:normAutofit/>
          </a:bodyPr>
          <a:lstStyle/>
          <a:p>
            <a:r>
              <a:rPr lang="en-IN" dirty="0"/>
              <a:t>ATTENTION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39717-B4D1-C787-E7E5-53AD53695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0649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IN" sz="1900"/>
              <a:t>Attention Mechanism is used to focus on specific parts of the input sequence when making predictions</a:t>
            </a:r>
          </a:p>
          <a:p>
            <a:r>
              <a:rPr lang="en-IN" sz="1900"/>
              <a:t>It helps the model learn the importance of different time steps in the input sequence dynamically</a:t>
            </a:r>
          </a:p>
          <a:p>
            <a:r>
              <a:rPr lang="en-IN" sz="1900"/>
              <a:t>Allows to make predictions while considering which parts of the historical data are most relevant for forecasting stock prices.</a:t>
            </a:r>
          </a:p>
          <a:p>
            <a:r>
              <a:rPr lang="en-IN" sz="1900"/>
              <a:t>Useful when dealing with long input sequences where not all-time steps are equally informative for the prediction task</a:t>
            </a:r>
          </a:p>
          <a:p>
            <a:endParaRPr lang="en-IN" sz="1900"/>
          </a:p>
          <a:p>
            <a:endParaRPr lang="en-IN" sz="1900"/>
          </a:p>
        </p:txBody>
      </p:sp>
      <p:pic>
        <p:nvPicPr>
          <p:cNvPr id="5" name="Picture 4" descr="A diagram of a soft-max&#10;&#10;Description automatically generated">
            <a:extLst>
              <a:ext uri="{FF2B5EF4-FFF2-40B4-BE49-F238E27FC236}">
                <a16:creationId xmlns:a16="http://schemas.microsoft.com/office/drawing/2014/main" id="{A0C83267-D7A0-52CE-E628-80AD0CDE92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26" r="14786" b="-2"/>
          <a:stretch/>
        </p:blipFill>
        <p:spPr>
          <a:xfrm>
            <a:off x="8061437" y="2401556"/>
            <a:ext cx="3211495" cy="346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12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E4119-0510-1414-FFC9-239222EE8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18457"/>
          </a:xfrm>
        </p:spPr>
        <p:txBody>
          <a:bodyPr/>
          <a:lstStyle/>
          <a:p>
            <a:r>
              <a:rPr lang="en-IN" dirty="0"/>
              <a:t>ATTENTION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39717-B4D1-C787-E7E5-53AD53695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04257"/>
            <a:ext cx="9601200" cy="4463143"/>
          </a:xfrm>
        </p:spPr>
        <p:txBody>
          <a:bodyPr>
            <a:normAutofit/>
          </a:bodyPr>
          <a:lstStyle/>
          <a:p>
            <a:r>
              <a:rPr lang="en-IN" dirty="0"/>
              <a:t>Attention Mechanism is applied to the output of the BILSTM layer using a linear layer, followed by a SoftMax activation</a:t>
            </a:r>
          </a:p>
          <a:p>
            <a:r>
              <a:rPr lang="en-IN" dirty="0"/>
              <a:t>Linear layer is used to compute a set of attention weights for each time step in the encoded sequence</a:t>
            </a:r>
          </a:p>
          <a:p>
            <a:r>
              <a:rPr lang="en-IN" dirty="0"/>
              <a:t>These attention weights indicate how much importance should be given to each time step when making predictions.</a:t>
            </a:r>
          </a:p>
          <a:p>
            <a:r>
              <a:rPr lang="en-IN" dirty="0"/>
              <a:t>SoftMax activation ensures that the attention weights sum up to 1 for each input sequence </a:t>
            </a:r>
          </a:p>
          <a:p>
            <a:r>
              <a:rPr lang="en-IN" dirty="0"/>
              <a:t>The weighted sum of the BILSTM output is calculated using the computed attention weights</a:t>
            </a:r>
          </a:p>
          <a:p>
            <a:r>
              <a:rPr lang="en-IN" dirty="0"/>
              <a:t>It is the weighted combination of the hidden states of the BiLSTM (</a:t>
            </a:r>
            <a:r>
              <a:rPr lang="en-US" dirty="0"/>
              <a:t>the attention mechanism determines weights</a:t>
            </a:r>
            <a:r>
              <a:rPr lang="en-IN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10176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F1A17-0C22-EC8B-4889-90462180D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712" y="473978"/>
            <a:ext cx="9601200" cy="857774"/>
          </a:xfrm>
        </p:spPr>
        <p:txBody>
          <a:bodyPr/>
          <a:lstStyle/>
          <a:p>
            <a:r>
              <a:rPr lang="en-US" dirty="0"/>
              <a:t>ACTIVITY DIAGRAM</a:t>
            </a:r>
            <a:endParaRPr lang="en-IN" dirty="0"/>
          </a:p>
        </p:txBody>
      </p:sp>
      <p:pic>
        <p:nvPicPr>
          <p:cNvPr id="5" name="Content Placeholder 4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84251C9C-0ABA-4E44-2752-C0D6C40836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0411" y="1359018"/>
            <a:ext cx="9219501" cy="5025004"/>
          </a:xfrm>
        </p:spPr>
      </p:pic>
    </p:spTree>
    <p:extLst>
      <p:ext uri="{BB962C8B-B14F-4D97-AF65-F5344CB8AC3E}">
        <p14:creationId xmlns:p14="http://schemas.microsoft.com/office/powerpoint/2010/main" val="4108292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A5618-D475-3F06-2689-4450F6F28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82461"/>
            <a:ext cx="9601200" cy="808139"/>
          </a:xfrm>
        </p:spPr>
        <p:txBody>
          <a:bodyPr/>
          <a:lstStyle/>
          <a:p>
            <a:r>
              <a:rPr lang="en-US" dirty="0"/>
              <a:t>MODEL ARCHITECTURE</a:t>
            </a:r>
            <a:endParaRPr lang="en-IN" dirty="0"/>
          </a:p>
        </p:txBody>
      </p:sp>
      <p:pic>
        <p:nvPicPr>
          <p:cNvPr id="7" name="Content Placeholder 6" descr="A stack of blue paper&#10;&#10;Description automatically generated">
            <a:extLst>
              <a:ext uri="{FF2B5EF4-FFF2-40B4-BE49-F238E27FC236}">
                <a16:creationId xmlns:a16="http://schemas.microsoft.com/office/drawing/2014/main" id="{CF0F25B5-B8EE-CF92-17B1-0252AA76AB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1321" y="990600"/>
            <a:ext cx="1418991" cy="16531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0CA47B-2D8B-AB69-4056-186CE4D91D52}"/>
              </a:ext>
            </a:extLst>
          </p:cNvPr>
          <p:cNvSpPr txBox="1"/>
          <p:nvPr/>
        </p:nvSpPr>
        <p:spPr>
          <a:xfrm>
            <a:off x="1068897" y="2743200"/>
            <a:ext cx="2244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sequence data</a:t>
            </a:r>
            <a:endParaRPr lang="en-IN" dirty="0"/>
          </a:p>
        </p:txBody>
      </p:sp>
      <p:pic>
        <p:nvPicPr>
          <p:cNvPr id="45" name="Content Placeholder 11" descr="A couple of circles on a white background&#10;&#10;Description automatically generated">
            <a:extLst>
              <a:ext uri="{FF2B5EF4-FFF2-40B4-BE49-F238E27FC236}">
                <a16:creationId xmlns:a16="http://schemas.microsoft.com/office/drawing/2014/main" id="{FC596BBF-5B82-52B6-69AD-24779B10F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019" y="2800216"/>
            <a:ext cx="2484335" cy="396274"/>
          </a:xfrm>
          <a:prstGeom prst="rect">
            <a:avLst/>
          </a:prstGeom>
        </p:spPr>
      </p:pic>
      <p:pic>
        <p:nvPicPr>
          <p:cNvPr id="46" name="Content Placeholder 11" descr="A couple of circles on a white background&#10;&#10;Description automatically generated">
            <a:extLst>
              <a:ext uri="{FF2B5EF4-FFF2-40B4-BE49-F238E27FC236}">
                <a16:creationId xmlns:a16="http://schemas.microsoft.com/office/drawing/2014/main" id="{3736D628-83DE-1883-3A44-D8FC2F658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197" y="2602079"/>
            <a:ext cx="2484335" cy="396274"/>
          </a:xfrm>
          <a:prstGeom prst="rect">
            <a:avLst/>
          </a:prstGeom>
        </p:spPr>
      </p:pic>
      <p:pic>
        <p:nvPicPr>
          <p:cNvPr id="47" name="Content Placeholder 11" descr="A couple of circles on a white background&#10;&#10;Description automatically generated">
            <a:extLst>
              <a:ext uri="{FF2B5EF4-FFF2-40B4-BE49-F238E27FC236}">
                <a16:creationId xmlns:a16="http://schemas.microsoft.com/office/drawing/2014/main" id="{F30A9782-1D18-F9F5-F6B0-D72DDE23F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375" y="2403942"/>
            <a:ext cx="2484335" cy="396274"/>
          </a:xfrm>
          <a:prstGeom prst="rect">
            <a:avLst/>
          </a:prstGeom>
        </p:spPr>
      </p:pic>
      <p:pic>
        <p:nvPicPr>
          <p:cNvPr id="48" name="Content Placeholder 11" descr="A couple of circles on a white background&#10;&#10;Description automatically generated">
            <a:extLst>
              <a:ext uri="{FF2B5EF4-FFF2-40B4-BE49-F238E27FC236}">
                <a16:creationId xmlns:a16="http://schemas.microsoft.com/office/drawing/2014/main" id="{9AA67E87-7C7A-139E-24A3-D4D46D1A3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553" y="2202607"/>
            <a:ext cx="2484335" cy="396274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082EA9FF-AB19-225F-B1C8-C9BCF1F48E71}"/>
              </a:ext>
            </a:extLst>
          </p:cNvPr>
          <p:cNvSpPr/>
          <p:nvPr/>
        </p:nvSpPr>
        <p:spPr>
          <a:xfrm>
            <a:off x="5234828" y="1246115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7CC5AF5-45C5-6929-6564-8F48DC8AB339}"/>
              </a:ext>
            </a:extLst>
          </p:cNvPr>
          <p:cNvSpPr/>
          <p:nvPr/>
        </p:nvSpPr>
        <p:spPr>
          <a:xfrm>
            <a:off x="5129269" y="1345183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8B5AB51-6932-B615-9E92-91933FE819C1}"/>
              </a:ext>
            </a:extLst>
          </p:cNvPr>
          <p:cNvSpPr/>
          <p:nvPr/>
        </p:nvSpPr>
        <p:spPr>
          <a:xfrm>
            <a:off x="5360716" y="1141711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D19D858-4DB0-8D1E-BF2B-D57788D3B549}"/>
              </a:ext>
            </a:extLst>
          </p:cNvPr>
          <p:cNvSpPr/>
          <p:nvPr/>
        </p:nvSpPr>
        <p:spPr>
          <a:xfrm>
            <a:off x="5486604" y="1049577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227DEBB-1F44-15F4-F33A-894FB03882D0}"/>
              </a:ext>
            </a:extLst>
          </p:cNvPr>
          <p:cNvSpPr/>
          <p:nvPr/>
        </p:nvSpPr>
        <p:spPr>
          <a:xfrm>
            <a:off x="5612492" y="957443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FB615CF-ECDB-3126-5D8E-85E861E065D9}"/>
              </a:ext>
            </a:extLst>
          </p:cNvPr>
          <p:cNvSpPr/>
          <p:nvPr/>
        </p:nvSpPr>
        <p:spPr>
          <a:xfrm>
            <a:off x="5718051" y="858375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7C99C51-9E9D-63A9-2B20-8508991FDF6F}"/>
              </a:ext>
            </a:extLst>
          </p:cNvPr>
          <p:cNvSpPr/>
          <p:nvPr/>
        </p:nvSpPr>
        <p:spPr>
          <a:xfrm>
            <a:off x="6305511" y="1275086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E723B49E-49B0-EF2E-4D4A-8C1446E583C0}"/>
              </a:ext>
            </a:extLst>
          </p:cNvPr>
          <p:cNvSpPr/>
          <p:nvPr/>
        </p:nvSpPr>
        <p:spPr>
          <a:xfrm>
            <a:off x="6199952" y="1374154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D64C015-78B2-6DBA-C8C3-A7FB7D0C97F3}"/>
              </a:ext>
            </a:extLst>
          </p:cNvPr>
          <p:cNvSpPr/>
          <p:nvPr/>
        </p:nvSpPr>
        <p:spPr>
          <a:xfrm>
            <a:off x="6431399" y="1170682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4406D1B-44F7-DD3A-2544-B6F8AEF50BAC}"/>
              </a:ext>
            </a:extLst>
          </p:cNvPr>
          <p:cNvSpPr/>
          <p:nvPr/>
        </p:nvSpPr>
        <p:spPr>
          <a:xfrm>
            <a:off x="6557287" y="1078548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382A7C6-3DBB-0949-1201-B804CC8749E3}"/>
              </a:ext>
            </a:extLst>
          </p:cNvPr>
          <p:cNvSpPr/>
          <p:nvPr/>
        </p:nvSpPr>
        <p:spPr>
          <a:xfrm>
            <a:off x="6683175" y="986414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C5A2E85-0DD4-AB26-AB18-4FFDCF11F387}"/>
              </a:ext>
            </a:extLst>
          </p:cNvPr>
          <p:cNvSpPr/>
          <p:nvPr/>
        </p:nvSpPr>
        <p:spPr>
          <a:xfrm>
            <a:off x="6788734" y="887346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12BEBD2-8031-4045-1C09-223EA686C5DF}"/>
              </a:ext>
            </a:extLst>
          </p:cNvPr>
          <p:cNvSpPr/>
          <p:nvPr/>
        </p:nvSpPr>
        <p:spPr>
          <a:xfrm>
            <a:off x="7361079" y="1330755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2BDBF43-80F5-E678-2901-8A4D3816B2B9}"/>
              </a:ext>
            </a:extLst>
          </p:cNvPr>
          <p:cNvSpPr/>
          <p:nvPr/>
        </p:nvSpPr>
        <p:spPr>
          <a:xfrm>
            <a:off x="7255520" y="1429823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8571229-5CFC-98C0-30A8-29523F7D15AC}"/>
              </a:ext>
            </a:extLst>
          </p:cNvPr>
          <p:cNvSpPr/>
          <p:nvPr/>
        </p:nvSpPr>
        <p:spPr>
          <a:xfrm>
            <a:off x="7486967" y="1226351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D53BD53-C873-04C9-8521-AC8F3A7EEF3C}"/>
              </a:ext>
            </a:extLst>
          </p:cNvPr>
          <p:cNvSpPr/>
          <p:nvPr/>
        </p:nvSpPr>
        <p:spPr>
          <a:xfrm>
            <a:off x="7612855" y="1134217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1A4D8A7-F45D-A525-37CC-BC6019B8086E}"/>
              </a:ext>
            </a:extLst>
          </p:cNvPr>
          <p:cNvSpPr/>
          <p:nvPr/>
        </p:nvSpPr>
        <p:spPr>
          <a:xfrm>
            <a:off x="7738743" y="1042083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F9B6502-EE36-75CE-1388-43467EBC1AD3}"/>
              </a:ext>
            </a:extLst>
          </p:cNvPr>
          <p:cNvSpPr/>
          <p:nvPr/>
        </p:nvSpPr>
        <p:spPr>
          <a:xfrm>
            <a:off x="7844302" y="943015"/>
            <a:ext cx="412358" cy="39627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0639FCD-F58B-69C7-6448-15C01488D370}"/>
              </a:ext>
            </a:extLst>
          </p:cNvPr>
          <p:cNvSpPr/>
          <p:nvPr/>
        </p:nvSpPr>
        <p:spPr>
          <a:xfrm>
            <a:off x="8610983" y="963204"/>
            <a:ext cx="1469992" cy="53086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 POOLING LAYER</a:t>
            </a:r>
            <a:endParaRPr lang="en-IN" sz="14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FB580BA-672C-4647-5908-4AD24642523E}"/>
              </a:ext>
            </a:extLst>
          </p:cNvPr>
          <p:cNvSpPr/>
          <p:nvPr/>
        </p:nvSpPr>
        <p:spPr>
          <a:xfrm>
            <a:off x="8562797" y="2598881"/>
            <a:ext cx="1469992" cy="53086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CONVOLUTIONAL LAYER</a:t>
            </a:r>
            <a:endParaRPr lang="en-IN" sz="14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F651C13-8130-67D2-1CEA-0ABA6F26746D}"/>
              </a:ext>
            </a:extLst>
          </p:cNvPr>
          <p:cNvSpPr/>
          <p:nvPr/>
        </p:nvSpPr>
        <p:spPr>
          <a:xfrm>
            <a:off x="10668696" y="1625422"/>
            <a:ext cx="1265340" cy="53086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CNN LAYER</a:t>
            </a:r>
            <a:endParaRPr lang="en-IN" sz="1400" dirty="0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ED62BFA2-1405-430A-F734-347958366949}"/>
              </a:ext>
            </a:extLst>
          </p:cNvPr>
          <p:cNvCxnSpPr>
            <a:cxnSpLocks/>
            <a:stCxn id="67" idx="3"/>
            <a:endCxn id="69" idx="1"/>
          </p:cNvCxnSpPr>
          <p:nvPr/>
        </p:nvCxnSpPr>
        <p:spPr>
          <a:xfrm>
            <a:off x="10080975" y="1228638"/>
            <a:ext cx="587721" cy="662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A4D67A5-A23C-BF6D-7F56-BAA5929BF2B0}"/>
              </a:ext>
            </a:extLst>
          </p:cNvPr>
          <p:cNvCxnSpPr>
            <a:cxnSpLocks/>
            <a:stCxn id="68" idx="3"/>
            <a:endCxn id="69" idx="1"/>
          </p:cNvCxnSpPr>
          <p:nvPr/>
        </p:nvCxnSpPr>
        <p:spPr>
          <a:xfrm flipV="1">
            <a:off x="10032789" y="1890856"/>
            <a:ext cx="635907" cy="973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16F38854-4D3A-883B-9F28-E69FEE2E1DA2}"/>
              </a:ext>
            </a:extLst>
          </p:cNvPr>
          <p:cNvSpPr/>
          <p:nvPr/>
        </p:nvSpPr>
        <p:spPr>
          <a:xfrm>
            <a:off x="4333313" y="745948"/>
            <a:ext cx="7722765" cy="2454628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1A6A1AB-7E94-5265-AD34-55CDBD6704B9}"/>
              </a:ext>
            </a:extLst>
          </p:cNvPr>
          <p:cNvCxnSpPr>
            <a:cxnSpLocks/>
          </p:cNvCxnSpPr>
          <p:nvPr/>
        </p:nvCxnSpPr>
        <p:spPr>
          <a:xfrm flipV="1">
            <a:off x="5259602" y="1780803"/>
            <a:ext cx="0" cy="2996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1AC817D-4D3A-9590-52FD-BB4C3C83763A}"/>
              </a:ext>
            </a:extLst>
          </p:cNvPr>
          <p:cNvCxnSpPr>
            <a:cxnSpLocks/>
          </p:cNvCxnSpPr>
          <p:nvPr/>
        </p:nvCxnSpPr>
        <p:spPr>
          <a:xfrm flipV="1">
            <a:off x="6337708" y="1795833"/>
            <a:ext cx="0" cy="284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DC4D13D-CF93-74DD-B108-EEAA085F981A}"/>
              </a:ext>
            </a:extLst>
          </p:cNvPr>
          <p:cNvCxnSpPr>
            <a:cxnSpLocks/>
          </p:cNvCxnSpPr>
          <p:nvPr/>
        </p:nvCxnSpPr>
        <p:spPr>
          <a:xfrm flipV="1">
            <a:off x="7378296" y="1826097"/>
            <a:ext cx="0" cy="2996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12EA6B11-D3C4-6CC5-DB41-4291A3AF97C9}"/>
              </a:ext>
            </a:extLst>
          </p:cNvPr>
          <p:cNvSpPr/>
          <p:nvPr/>
        </p:nvSpPr>
        <p:spPr>
          <a:xfrm>
            <a:off x="1997218" y="3911724"/>
            <a:ext cx="889111" cy="130415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805156C4-18FD-CC98-B28B-B1FBA03D977C}"/>
              </a:ext>
            </a:extLst>
          </p:cNvPr>
          <p:cNvSpPr/>
          <p:nvPr/>
        </p:nvSpPr>
        <p:spPr>
          <a:xfrm>
            <a:off x="2059831" y="4088345"/>
            <a:ext cx="763884" cy="30410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</a:t>
            </a:r>
            <a:endParaRPr lang="en-IN" dirty="0"/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6E782531-C208-08D8-46D6-6297BE1AF25C}"/>
              </a:ext>
            </a:extLst>
          </p:cNvPr>
          <p:cNvSpPr/>
          <p:nvPr/>
        </p:nvSpPr>
        <p:spPr>
          <a:xfrm>
            <a:off x="2059831" y="4768220"/>
            <a:ext cx="763884" cy="30410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</a:t>
            </a:r>
            <a:endParaRPr lang="en-IN" dirty="0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F9902A29-B1ED-4C16-D3A3-6C2EE893C3ED}"/>
              </a:ext>
            </a:extLst>
          </p:cNvPr>
          <p:cNvSpPr/>
          <p:nvPr/>
        </p:nvSpPr>
        <p:spPr>
          <a:xfrm>
            <a:off x="3583014" y="3920568"/>
            <a:ext cx="889111" cy="130415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7" name="Rectangle: Rounded Corners 106">
            <a:extLst>
              <a:ext uri="{FF2B5EF4-FFF2-40B4-BE49-F238E27FC236}">
                <a16:creationId xmlns:a16="http://schemas.microsoft.com/office/drawing/2014/main" id="{CED341F6-20AE-58A3-B065-7E72F019B515}"/>
              </a:ext>
            </a:extLst>
          </p:cNvPr>
          <p:cNvSpPr/>
          <p:nvPr/>
        </p:nvSpPr>
        <p:spPr>
          <a:xfrm>
            <a:off x="3620924" y="4072266"/>
            <a:ext cx="763884" cy="30410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</a:t>
            </a:r>
            <a:endParaRPr lang="en-IN" dirty="0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E045840A-B05A-361B-ACDE-71991382F669}"/>
              </a:ext>
            </a:extLst>
          </p:cNvPr>
          <p:cNvSpPr/>
          <p:nvPr/>
        </p:nvSpPr>
        <p:spPr>
          <a:xfrm>
            <a:off x="3653646" y="4745711"/>
            <a:ext cx="763884" cy="30410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</a:t>
            </a:r>
            <a:endParaRPr lang="en-IN" dirty="0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404E55E9-3E72-A360-59B8-7D28316CE927}"/>
              </a:ext>
            </a:extLst>
          </p:cNvPr>
          <p:cNvSpPr/>
          <p:nvPr/>
        </p:nvSpPr>
        <p:spPr>
          <a:xfrm>
            <a:off x="6142913" y="3913258"/>
            <a:ext cx="889111" cy="130415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A2AC2F8C-A540-D1DB-C019-E6320B900797}"/>
              </a:ext>
            </a:extLst>
          </p:cNvPr>
          <p:cNvSpPr/>
          <p:nvPr/>
        </p:nvSpPr>
        <p:spPr>
          <a:xfrm>
            <a:off x="6205526" y="4089879"/>
            <a:ext cx="763884" cy="30410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</a:t>
            </a:r>
            <a:endParaRPr lang="en-IN" dirty="0"/>
          </a:p>
        </p:txBody>
      </p:sp>
      <p:sp>
        <p:nvSpPr>
          <p:cNvPr id="111" name="Rectangle: Rounded Corners 110">
            <a:extLst>
              <a:ext uri="{FF2B5EF4-FFF2-40B4-BE49-F238E27FC236}">
                <a16:creationId xmlns:a16="http://schemas.microsoft.com/office/drawing/2014/main" id="{8D27D20B-863F-D14E-1143-0BEFE03958AB}"/>
              </a:ext>
            </a:extLst>
          </p:cNvPr>
          <p:cNvSpPr/>
          <p:nvPr/>
        </p:nvSpPr>
        <p:spPr>
          <a:xfrm>
            <a:off x="6205526" y="4769754"/>
            <a:ext cx="763884" cy="30410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</a:t>
            </a:r>
            <a:endParaRPr lang="en-IN" dirty="0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366CDE6C-96DE-19FB-7E46-866077BBE73F}"/>
              </a:ext>
            </a:extLst>
          </p:cNvPr>
          <p:cNvSpPr/>
          <p:nvPr/>
        </p:nvSpPr>
        <p:spPr>
          <a:xfrm>
            <a:off x="7728709" y="3911723"/>
            <a:ext cx="889111" cy="130415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C7A23598-91FC-0329-1A54-7C678B98F638}"/>
              </a:ext>
            </a:extLst>
          </p:cNvPr>
          <p:cNvSpPr/>
          <p:nvPr/>
        </p:nvSpPr>
        <p:spPr>
          <a:xfrm>
            <a:off x="7791322" y="4072265"/>
            <a:ext cx="763884" cy="30410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</a:t>
            </a:r>
            <a:endParaRPr lang="en-IN" dirty="0"/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3B631090-AAEB-3B73-B9D7-FDA7066FF75D}"/>
              </a:ext>
            </a:extLst>
          </p:cNvPr>
          <p:cNvSpPr/>
          <p:nvPr/>
        </p:nvSpPr>
        <p:spPr>
          <a:xfrm>
            <a:off x="7791322" y="4782901"/>
            <a:ext cx="763884" cy="30410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</a:t>
            </a:r>
            <a:endParaRPr lang="en-IN" dirty="0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7A3F5F20-1563-478C-CAEB-3AB41542014D}"/>
              </a:ext>
            </a:extLst>
          </p:cNvPr>
          <p:cNvCxnSpPr>
            <a:cxnSpLocks/>
          </p:cNvCxnSpPr>
          <p:nvPr/>
        </p:nvCxnSpPr>
        <p:spPr>
          <a:xfrm>
            <a:off x="3000349" y="4219683"/>
            <a:ext cx="4615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174576E3-2380-14FB-C022-FFD0B57BB53C}"/>
              </a:ext>
            </a:extLst>
          </p:cNvPr>
          <p:cNvCxnSpPr>
            <a:cxnSpLocks/>
          </p:cNvCxnSpPr>
          <p:nvPr/>
        </p:nvCxnSpPr>
        <p:spPr>
          <a:xfrm>
            <a:off x="4573834" y="4219683"/>
            <a:ext cx="4615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0038DF20-4E61-9386-0097-D5476A0FFB60}"/>
              </a:ext>
            </a:extLst>
          </p:cNvPr>
          <p:cNvCxnSpPr>
            <a:cxnSpLocks/>
          </p:cNvCxnSpPr>
          <p:nvPr/>
        </p:nvCxnSpPr>
        <p:spPr>
          <a:xfrm>
            <a:off x="5680647" y="4214983"/>
            <a:ext cx="4615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8C5805B5-2CFA-88A6-055D-841E682B2512}"/>
              </a:ext>
            </a:extLst>
          </p:cNvPr>
          <p:cNvCxnSpPr>
            <a:cxnSpLocks/>
          </p:cNvCxnSpPr>
          <p:nvPr/>
        </p:nvCxnSpPr>
        <p:spPr>
          <a:xfrm>
            <a:off x="7179465" y="4198903"/>
            <a:ext cx="4615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1BF83C9D-04AE-B84E-0E34-2D66DD4A6AEC}"/>
              </a:ext>
            </a:extLst>
          </p:cNvPr>
          <p:cNvCxnSpPr>
            <a:cxnSpLocks/>
          </p:cNvCxnSpPr>
          <p:nvPr/>
        </p:nvCxnSpPr>
        <p:spPr>
          <a:xfrm flipH="1">
            <a:off x="2954752" y="4920270"/>
            <a:ext cx="50716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EC4AEFE-4D8A-FB3C-75E8-D162B54A0E5D}"/>
              </a:ext>
            </a:extLst>
          </p:cNvPr>
          <p:cNvCxnSpPr>
            <a:cxnSpLocks/>
          </p:cNvCxnSpPr>
          <p:nvPr/>
        </p:nvCxnSpPr>
        <p:spPr>
          <a:xfrm flipH="1">
            <a:off x="4551035" y="4882381"/>
            <a:ext cx="50716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E0052D6B-B4E6-BC55-050A-E7D9DC2E40BA}"/>
              </a:ext>
            </a:extLst>
          </p:cNvPr>
          <p:cNvCxnSpPr>
            <a:cxnSpLocks/>
          </p:cNvCxnSpPr>
          <p:nvPr/>
        </p:nvCxnSpPr>
        <p:spPr>
          <a:xfrm flipH="1">
            <a:off x="5635050" y="4867984"/>
            <a:ext cx="50716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CCEDF5C6-EE4B-DD15-E780-8EED3E4D598A}"/>
              </a:ext>
            </a:extLst>
          </p:cNvPr>
          <p:cNvCxnSpPr>
            <a:cxnSpLocks/>
          </p:cNvCxnSpPr>
          <p:nvPr/>
        </p:nvCxnSpPr>
        <p:spPr>
          <a:xfrm flipH="1">
            <a:off x="7133868" y="4913840"/>
            <a:ext cx="50716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22">
            <a:extLst>
              <a:ext uri="{FF2B5EF4-FFF2-40B4-BE49-F238E27FC236}">
                <a16:creationId xmlns:a16="http://schemas.microsoft.com/office/drawing/2014/main" id="{44C52168-DF8C-4416-CCD8-B82156181F36}"/>
              </a:ext>
            </a:extLst>
          </p:cNvPr>
          <p:cNvSpPr/>
          <p:nvPr/>
        </p:nvSpPr>
        <p:spPr>
          <a:xfrm>
            <a:off x="8843385" y="3845499"/>
            <a:ext cx="1265340" cy="53086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FORWARD LSTM LAYER</a:t>
            </a:r>
            <a:endParaRPr lang="en-IN" sz="1400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88966CDB-2B6C-269C-EFD9-86882B5DECA1}"/>
              </a:ext>
            </a:extLst>
          </p:cNvPr>
          <p:cNvSpPr/>
          <p:nvPr/>
        </p:nvSpPr>
        <p:spPr>
          <a:xfrm>
            <a:off x="8843385" y="4685009"/>
            <a:ext cx="1265340" cy="53086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BACKWARD</a:t>
            </a:r>
          </a:p>
          <a:p>
            <a:pPr algn="ctr"/>
            <a:r>
              <a:rPr lang="en-US" sz="1400" dirty="0"/>
              <a:t>LSTM LAYER</a:t>
            </a:r>
            <a:endParaRPr lang="en-IN" sz="14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7C1189CA-F8E8-885F-67BB-192717426905}"/>
              </a:ext>
            </a:extLst>
          </p:cNvPr>
          <p:cNvSpPr/>
          <p:nvPr/>
        </p:nvSpPr>
        <p:spPr>
          <a:xfrm>
            <a:off x="10691759" y="4168772"/>
            <a:ext cx="1265340" cy="530867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BILSTM LAYER</a:t>
            </a:r>
            <a:endParaRPr lang="en-IN" sz="1400" dirty="0"/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43BD86F4-C9F9-CB8F-3534-3FAC8C6C23B5}"/>
              </a:ext>
            </a:extLst>
          </p:cNvPr>
          <p:cNvCxnSpPr>
            <a:cxnSpLocks/>
          </p:cNvCxnSpPr>
          <p:nvPr/>
        </p:nvCxnSpPr>
        <p:spPr>
          <a:xfrm>
            <a:off x="10067083" y="4069173"/>
            <a:ext cx="583034" cy="32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99EA14FE-B689-9353-86E4-B55D47D800DC}"/>
              </a:ext>
            </a:extLst>
          </p:cNvPr>
          <p:cNvCxnSpPr>
            <a:stCxn id="124" idx="3"/>
            <a:endCxn id="125" idx="1"/>
          </p:cNvCxnSpPr>
          <p:nvPr/>
        </p:nvCxnSpPr>
        <p:spPr>
          <a:xfrm flipV="1">
            <a:off x="10108725" y="4434206"/>
            <a:ext cx="583034" cy="516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7101207C-D125-D977-86F2-BDD0D05FB491}"/>
              </a:ext>
            </a:extLst>
          </p:cNvPr>
          <p:cNvSpPr txBox="1"/>
          <p:nvPr/>
        </p:nvSpPr>
        <p:spPr>
          <a:xfrm>
            <a:off x="5114215" y="4399802"/>
            <a:ext cx="889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  <a:endParaRPr lang="en-IN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B2682D2A-AD0C-7C64-570F-746469DBDCA6}"/>
              </a:ext>
            </a:extLst>
          </p:cNvPr>
          <p:cNvSpPr/>
          <p:nvPr/>
        </p:nvSpPr>
        <p:spPr>
          <a:xfrm>
            <a:off x="864057" y="3825444"/>
            <a:ext cx="11134683" cy="1407134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3" name="Arrow: Down 142">
            <a:extLst>
              <a:ext uri="{FF2B5EF4-FFF2-40B4-BE49-F238E27FC236}">
                <a16:creationId xmlns:a16="http://schemas.microsoft.com/office/drawing/2014/main" id="{D1E4C5E3-FAE1-F257-299A-AFD0FE8CB8CE}"/>
              </a:ext>
            </a:extLst>
          </p:cNvPr>
          <p:cNvSpPr/>
          <p:nvPr/>
        </p:nvSpPr>
        <p:spPr>
          <a:xfrm>
            <a:off x="7486967" y="3271706"/>
            <a:ext cx="357335" cy="49235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4" name="Arrow: Right 143">
            <a:extLst>
              <a:ext uri="{FF2B5EF4-FFF2-40B4-BE49-F238E27FC236}">
                <a16:creationId xmlns:a16="http://schemas.microsoft.com/office/drawing/2014/main" id="{E414626A-DBEA-37A8-B87B-E162C846CE36}"/>
              </a:ext>
            </a:extLst>
          </p:cNvPr>
          <p:cNvSpPr/>
          <p:nvPr/>
        </p:nvSpPr>
        <p:spPr>
          <a:xfrm>
            <a:off x="3000349" y="1671360"/>
            <a:ext cx="1088333" cy="3589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01E3172B-0565-A0F3-200F-7DA4BB71F53D}"/>
              </a:ext>
            </a:extLst>
          </p:cNvPr>
          <p:cNvSpPr/>
          <p:nvPr/>
        </p:nvSpPr>
        <p:spPr>
          <a:xfrm>
            <a:off x="864058" y="6057721"/>
            <a:ext cx="3469256" cy="606105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ATTENTION MECHANISM LAYER</a:t>
            </a:r>
            <a:endParaRPr lang="en-IN" dirty="0"/>
          </a:p>
        </p:txBody>
      </p:sp>
      <p:sp>
        <p:nvSpPr>
          <p:cNvPr id="154" name="Arrow: Down 153">
            <a:extLst>
              <a:ext uri="{FF2B5EF4-FFF2-40B4-BE49-F238E27FC236}">
                <a16:creationId xmlns:a16="http://schemas.microsoft.com/office/drawing/2014/main" id="{E50B098A-4582-E7BB-19FE-A554A8294529}"/>
              </a:ext>
            </a:extLst>
          </p:cNvPr>
          <p:cNvSpPr/>
          <p:nvPr/>
        </p:nvSpPr>
        <p:spPr>
          <a:xfrm>
            <a:off x="1491989" y="5376570"/>
            <a:ext cx="402194" cy="56348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7" name="Arrow: Right 156">
            <a:extLst>
              <a:ext uri="{FF2B5EF4-FFF2-40B4-BE49-F238E27FC236}">
                <a16:creationId xmlns:a16="http://schemas.microsoft.com/office/drawing/2014/main" id="{0F4E3A8C-98A8-A549-7773-F047DAF60429}"/>
              </a:ext>
            </a:extLst>
          </p:cNvPr>
          <p:cNvSpPr/>
          <p:nvPr/>
        </p:nvSpPr>
        <p:spPr>
          <a:xfrm>
            <a:off x="4368386" y="6193022"/>
            <a:ext cx="1088333" cy="35892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9727299E-5A00-A142-F5F8-63C9ACEEFB3C}"/>
              </a:ext>
            </a:extLst>
          </p:cNvPr>
          <p:cNvSpPr/>
          <p:nvPr/>
        </p:nvSpPr>
        <p:spPr>
          <a:xfrm>
            <a:off x="5456719" y="6024892"/>
            <a:ext cx="1837368" cy="606105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3936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5E9FC-7BB2-CFFC-B4C3-A2B284775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6497"/>
          </a:xfrm>
        </p:spPr>
        <p:txBody>
          <a:bodyPr/>
          <a:lstStyle/>
          <a:p>
            <a:r>
              <a:rPr lang="en-US" dirty="0"/>
              <a:t>MODEL ARCHITECTURE SUMMARY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51D83-A549-D96B-6539-22B34B0A2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18407"/>
            <a:ext cx="9601200" cy="5058561"/>
          </a:xfrm>
        </p:spPr>
        <p:txBody>
          <a:bodyPr/>
          <a:lstStyle/>
          <a:p>
            <a:r>
              <a:rPr lang="en-IN" dirty="0"/>
              <a:t>Conv1d with Batch size 64, input features(input channels) 6, filters 32, Kernel size 1 </a:t>
            </a:r>
          </a:p>
          <a:p>
            <a:r>
              <a:rPr lang="en-IN" dirty="0"/>
              <a:t>(64,6,7) Input Shape to the Conv1d</a:t>
            </a:r>
          </a:p>
          <a:p>
            <a:r>
              <a:rPr lang="en-IN" dirty="0"/>
              <a:t>Activation Function Sigmoid for CNN Layer  (64,32,7)</a:t>
            </a:r>
          </a:p>
          <a:p>
            <a:r>
              <a:rPr lang="en-IN" dirty="0"/>
              <a:t>MaxPool Layer with Kernel Size 1  (64,7,32)</a:t>
            </a:r>
          </a:p>
          <a:p>
            <a:r>
              <a:rPr lang="en-IN" dirty="0"/>
              <a:t>BILSTM Layer with Input Size=32, Hidden Size=128,num_layers=2</a:t>
            </a:r>
          </a:p>
          <a:p>
            <a:r>
              <a:rPr lang="en-IN" dirty="0"/>
              <a:t>Activation Function Tanh for BILSTM Layer (64,7,256)</a:t>
            </a:r>
          </a:p>
          <a:p>
            <a:r>
              <a:rPr lang="en-IN" dirty="0"/>
              <a:t>Attention Mechanism (Linear Layer) (64,7,1)</a:t>
            </a:r>
          </a:p>
          <a:p>
            <a:r>
              <a:rPr lang="en-IN" dirty="0"/>
              <a:t>Weighted sum of attention (64,256)</a:t>
            </a:r>
          </a:p>
          <a:p>
            <a:r>
              <a:rPr lang="en-IN" dirty="0"/>
              <a:t>Dense Layer Linear Function with 2*Hidden Size    (64,1) -&gt; Output shape</a:t>
            </a:r>
          </a:p>
          <a:p>
            <a:r>
              <a:rPr lang="en-IN" dirty="0"/>
              <a:t>MAE as Loss Function, Adam Optimizer, Learning Rate=0.0001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9164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BAD82-249B-8DE9-1DE2-9F85506FC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85800"/>
          </a:xfrm>
        </p:spPr>
        <p:txBody>
          <a:bodyPr>
            <a:normAutofit fontScale="90000"/>
          </a:bodyPr>
          <a:lstStyle/>
          <a:p>
            <a:r>
              <a:rPr lang="en-IN"/>
              <a:t>Results</a:t>
            </a:r>
            <a:endParaRPr lang="en-IN" dirty="0"/>
          </a:p>
        </p:txBody>
      </p:sp>
      <p:pic>
        <p:nvPicPr>
          <p:cNvPr id="9" name="Picture 8" descr="A graph showing a line of action&#10;&#10;Description automatically generated with medium confidence">
            <a:extLst>
              <a:ext uri="{FF2B5EF4-FFF2-40B4-BE49-F238E27FC236}">
                <a16:creationId xmlns:a16="http://schemas.microsoft.com/office/drawing/2014/main" id="{55A53B02-7CE6-9529-EE5D-49BD1E5BB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553" y="1526578"/>
            <a:ext cx="5042647" cy="3804843"/>
          </a:xfrm>
          <a:prstGeom prst="rect">
            <a:avLst/>
          </a:prstGeom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8F899D8-BAF8-81F4-52FA-98524D199E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339958"/>
              </p:ext>
            </p:extLst>
          </p:nvPr>
        </p:nvGraphicFramePr>
        <p:xfrm>
          <a:off x="2199780" y="5486399"/>
          <a:ext cx="8127999" cy="1112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29934577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1689571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741221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MAE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TESTLOSS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641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CNN BILSTM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0.0654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0.090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571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CNN BILSTM WITH AM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0.074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239365"/>
                  </a:ext>
                </a:extLst>
              </a:tr>
            </a:tbl>
          </a:graphicData>
        </a:graphic>
      </p:graphicFrame>
      <p:pic>
        <p:nvPicPr>
          <p:cNvPr id="8" name="Content Placeholder 7" descr="A graph of a graph">
            <a:extLst>
              <a:ext uri="{FF2B5EF4-FFF2-40B4-BE49-F238E27FC236}">
                <a16:creationId xmlns:a16="http://schemas.microsoft.com/office/drawing/2014/main" id="{954365FE-4B4F-A4FD-B270-4ADE11F233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44004" y="1638299"/>
            <a:ext cx="4651996" cy="3581400"/>
          </a:xfrm>
        </p:spPr>
      </p:pic>
    </p:spTree>
    <p:extLst>
      <p:ext uri="{BB962C8B-B14F-4D97-AF65-F5344CB8AC3E}">
        <p14:creationId xmlns:p14="http://schemas.microsoft.com/office/powerpoint/2010/main" val="3744540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9896A-DC66-86B7-6CC5-0B09C4135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17685"/>
          </a:xfrm>
        </p:spPr>
        <p:txBody>
          <a:bodyPr>
            <a:normAutofit/>
          </a:bodyPr>
          <a:lstStyle/>
          <a:p>
            <a:r>
              <a:rPr lang="en-IN" b="1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9DCB7-F89A-FD72-6F1D-7806185B4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65031"/>
            <a:ext cx="10225454" cy="5029200"/>
          </a:xfrm>
        </p:spPr>
        <p:txBody>
          <a:bodyPr/>
          <a:lstStyle/>
          <a:p>
            <a:pPr marL="530352" lvl="1" indent="0">
              <a:buNone/>
            </a:pPr>
            <a:r>
              <a:rPr lang="en-IN" dirty="0"/>
              <a:t>			</a:t>
            </a:r>
          </a:p>
          <a:p>
            <a:r>
              <a:rPr lang="en-IN" dirty="0"/>
              <a:t>Optimizing the Model for Better Results</a:t>
            </a:r>
          </a:p>
          <a:p>
            <a:r>
              <a:rPr lang="en-IN" dirty="0"/>
              <a:t>Need to work with different Attention Mechanism approaches</a:t>
            </a:r>
          </a:p>
          <a:p>
            <a:r>
              <a:rPr lang="en-IN" dirty="0"/>
              <a:t>Need to explore new different models as a reference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57640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F0952-1A21-557A-D704-C36A134C4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AVAILABLE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50A83-1AE3-AF26-6033-6D8F753DE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800" b="1" u="sng" dirty="0"/>
              <a:t>Yahoo Finance</a:t>
            </a:r>
          </a:p>
          <a:p>
            <a:r>
              <a:rPr lang="en-IN" dirty="0"/>
              <a:t>In this website we can get the previous data of any stock that we want which consists the date  open, close, high, low, volume as attributes.</a:t>
            </a:r>
          </a:p>
          <a:p>
            <a:r>
              <a:rPr lang="en-IN" sz="2800" b="1" u="sng" dirty="0"/>
              <a:t>Kaggle</a:t>
            </a:r>
          </a:p>
          <a:p>
            <a:r>
              <a:rPr lang="en-IN" dirty="0"/>
              <a:t>From Kaggle we can get the previous data of the NIFTY 50 stocks  and details of other stocks</a:t>
            </a:r>
          </a:p>
          <a:p>
            <a:endParaRPr lang="en-IN" sz="2800" b="1" u="sng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82999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331">
        <p15:prstTrans prst="wind"/>
      </p:transition>
    </mc:Choice>
    <mc:Fallback xmlns="">
      <p:transition spd="slow" advTm="2331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68A7E-F92F-ED1E-DB4E-42C4B31EC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40677"/>
            <a:ext cx="9601200" cy="624254"/>
          </a:xfrm>
        </p:spPr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8981E-A775-5B18-E9E8-FBE714FA8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703385"/>
            <a:ext cx="9601200" cy="5926015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sz="1800" b="0" i="0" dirty="0" err="1">
                <a:solidFill>
                  <a:schemeClr val="tx1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Mojtaba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,  </a:t>
            </a:r>
            <a:r>
              <a:rPr lang="en-IN" sz="1800" dirty="0" err="1">
                <a:solidFill>
                  <a:schemeClr val="tx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Pooyan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, Hamed,  Deep Learning for stock market Prediction. 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Agency FB" panose="020B0503020202020204" pitchFamily="34" charset="0"/>
                <a:ea typeface="MS UI Gothic" panose="020B0600070205080204" pitchFamily="34" charset="-128"/>
              </a:rPr>
              <a:t>Entropy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 2020,22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1800" dirty="0">
                <a:solidFill>
                  <a:schemeClr val="tx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Luca Di, Oleksandr, </a:t>
            </a:r>
            <a:r>
              <a:rPr lang="en-US" sz="1800" i="0" dirty="0">
                <a:solidFill>
                  <a:srgbClr val="030303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Artificial Neural Networks architectures for stock price prediction: comparisons and applications.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Agency FB" panose="020B0503020202020204" pitchFamily="34" charset="0"/>
                <a:ea typeface="MS UI Gothic" panose="020B0600070205080204" pitchFamily="34" charset="-128"/>
              </a:rPr>
              <a:t> Trace </a:t>
            </a:r>
            <a:r>
              <a:rPr lang="en-US" sz="1800" b="0" dirty="0">
                <a:solidFill>
                  <a:srgbClr val="030303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  <a:r>
              <a:rPr lang="en-US" sz="1800" i="0" dirty="0">
                <a:solidFill>
                  <a:srgbClr val="030303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2016,10,</a:t>
            </a:r>
            <a:r>
              <a:rPr lang="en-IN" sz="1800" b="0" i="0" dirty="0">
                <a:solidFill>
                  <a:srgbClr val="404040"/>
                </a:solidFill>
                <a:effectLst/>
                <a:latin typeface="ProximaVara-Roman"/>
              </a:rPr>
              <a:t> 403-413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1800" b="0" i="0" dirty="0">
                <a:solidFill>
                  <a:schemeClr val="tx1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Murtaza,</a:t>
            </a:r>
            <a:r>
              <a:rPr lang="en-IN" sz="1800" dirty="0">
                <a:solidFill>
                  <a:schemeClr val="tx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Harshal</a:t>
            </a:r>
            <a:r>
              <a:rPr lang="en-IN" sz="1800" dirty="0">
                <a:solidFill>
                  <a:schemeClr val="tx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, Shraddha </a:t>
            </a:r>
            <a:r>
              <a:rPr lang="en-US" sz="1800" dirty="0"/>
              <a:t>Predicting Stock Prices Using LSTM.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Agency FB" panose="020B0503020202020204" pitchFamily="34" charset="0"/>
                <a:ea typeface="MS UI Gothic" panose="020B0600070205080204" pitchFamily="34" charset="-128"/>
              </a:rPr>
              <a:t> IJSR </a:t>
            </a:r>
            <a:r>
              <a:rPr lang="en-US" sz="1800" i="0" dirty="0">
                <a:solidFill>
                  <a:srgbClr val="030303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2017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i="0" dirty="0">
                <a:solidFill>
                  <a:srgbClr val="030303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Sidra, </a:t>
            </a:r>
            <a:r>
              <a:rPr lang="en-US" sz="1800" i="0" dirty="0" err="1">
                <a:solidFill>
                  <a:srgbClr val="030303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Jayadip</a:t>
            </a:r>
            <a:r>
              <a:rPr lang="en-US" sz="1800" i="0" dirty="0">
                <a:solidFill>
                  <a:srgbClr val="030303"/>
                </a:solidFill>
                <a:effectLst/>
                <a:latin typeface="MS UI Gothic" panose="020B0600070205080204" pitchFamily="34" charset="-128"/>
                <a:ea typeface="MS UI Gothic" panose="020B0600070205080204" pitchFamily="34" charset="-128"/>
              </a:rPr>
              <a:t>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ff1"/>
              </a:rPr>
              <a:t>Stock Price Prediction Using Convolutional Neural Networks on a Multivariate Time Series.</a:t>
            </a:r>
            <a:r>
              <a:rPr lang="en-US" sz="1800" dirty="0"/>
              <a:t> .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Agency FB" panose="020B0503020202020204" pitchFamily="34" charset="0"/>
                <a:ea typeface="MS UI Gothic" panose="020B0600070205080204" pitchFamily="34" charset="-128"/>
              </a:rPr>
              <a:t> IEEE 2020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1800" dirty="0">
                <a:solidFill>
                  <a:schemeClr val="tx1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 Yahoo Finance Available online </a:t>
            </a:r>
            <a:r>
              <a:rPr lang="en-IN" sz="1800" dirty="0">
                <a:solidFill>
                  <a:schemeClr val="tx1"/>
                </a:solidFill>
                <a:latin typeface="MS UI Gothic" panose="020B0600070205080204" pitchFamily="34" charset="-128"/>
                <a:ea typeface="MS UI Gothic" panose="020B0600070205080204" pitchFamily="34" charset="-128"/>
                <a:hlinkClick r:id="rId2"/>
              </a:rPr>
              <a:t>www.finance.yahoo.com</a:t>
            </a:r>
            <a:endParaRPr lang="en-IN" sz="1800" dirty="0">
              <a:solidFill>
                <a:schemeClr val="tx1"/>
              </a:solidFill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+mj-lt"/>
                <a:ea typeface="MS Gothic" panose="020B0609070205080204" pitchFamily="49" charset="-128"/>
              </a:rPr>
              <a:t>Wenjie Lu, Jiazheng Li, Yifan Li, Aijun Sun, A CNN-LSTM-BASED Modelto Forecast Stock Prices.Complexity,vol 2020, Article ID 6622927, 10 pages</a:t>
            </a:r>
            <a:endParaRPr lang="en-IN" sz="1800" dirty="0">
              <a:solidFill>
                <a:schemeClr val="tx1"/>
              </a:solidFill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+mj-lt"/>
                <a:ea typeface="MS Gothic" panose="020B0609070205080204" pitchFamily="49" charset="-128"/>
              </a:rPr>
              <a:t>Wang H, Wang</a:t>
            </a:r>
            <a:r>
              <a:rPr lang="en-US" sz="1800" dirty="0">
                <a:solidFill>
                  <a:schemeClr val="tx1"/>
                </a:solidFill>
                <a:latin typeface="+mj-lt"/>
                <a:ea typeface="MS Gothic" panose="020B0609070205080204" pitchFamily="49" charset="-128"/>
              </a:rPr>
              <a:t>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+mj-lt"/>
                <a:ea typeface="MS Gothic" panose="020B0609070205080204" pitchFamily="49" charset="-128"/>
              </a:rPr>
              <a:t>J, Cao L, Li Y, Sun Q,&amp; Wang, J. (2021). A Stock Closing Price Prediction Model Based on CNN-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+mj-lt"/>
                <a:ea typeface="MS Gothic" panose="020B0609070205080204" pitchFamily="49" charset="-128"/>
              </a:rPr>
              <a:t>BiSLSTM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+mj-lt"/>
                <a:ea typeface="MS Gothic" panose="020B0609070205080204" pitchFamily="49" charset="-128"/>
              </a:rPr>
              <a:t>. Complexity, vol 2021, Article ID 5360828,12 pages.</a:t>
            </a:r>
            <a:endParaRPr lang="en-US" sz="1800" b="0" i="0" dirty="0">
              <a:solidFill>
                <a:schemeClr val="tx1"/>
              </a:solidFill>
              <a:effectLst/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600" b="0" i="0" dirty="0" err="1">
                <a:solidFill>
                  <a:schemeClr val="tx1"/>
                </a:solidFill>
                <a:effectLst/>
                <a:latin typeface="+mj-lt"/>
              </a:rPr>
              <a:t>Qiu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+mj-lt"/>
              </a:rPr>
              <a:t>, J., Wang, B., &amp; Zhou, C. (2020). Forecasting stock prices with long-short term memory neural network based on attention mechanism. 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+mj-lt"/>
              </a:rPr>
              <a:t>PLoS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+mj-lt"/>
              </a:rPr>
              <a:t> ONE, 15(1), e0227222.</a:t>
            </a:r>
            <a:endParaRPr lang="en-US" sz="1800" b="0" i="0" dirty="0">
              <a:solidFill>
                <a:schemeClr val="tx1"/>
              </a:solidFill>
              <a:effectLst/>
              <a:latin typeface="+mj-lt"/>
              <a:ea typeface="MS Gothic" panose="020B0609070205080204" pitchFamily="49" charset="-128"/>
            </a:endParaRPr>
          </a:p>
          <a:p>
            <a:pPr marL="457200" indent="-457200">
              <a:buFont typeface="+mj-lt"/>
              <a:buAutoNum type="arabicPeriod"/>
            </a:pPr>
            <a:endParaRPr lang="en-US" b="0" i="0" dirty="0">
              <a:solidFill>
                <a:srgbClr val="000000"/>
              </a:solidFill>
              <a:effectLst/>
              <a:latin typeface="ff1"/>
            </a:endParaRPr>
          </a:p>
          <a:p>
            <a:pPr marL="457200" indent="-457200">
              <a:buFont typeface="+mj-lt"/>
              <a:buAutoNum type="arabicPeriod"/>
            </a:pPr>
            <a:endParaRPr lang="en-US" i="0" dirty="0">
              <a:solidFill>
                <a:srgbClr val="030303"/>
              </a:solidFill>
              <a:effectLst/>
              <a:latin typeface="MS UI Gothic" panose="020B0600070205080204" pitchFamily="34" charset="-128"/>
              <a:ea typeface="MS UI Gothic" panose="020B0600070205080204" pitchFamily="34" charset="-128"/>
            </a:endParaRPr>
          </a:p>
          <a:p>
            <a:pPr marL="457200" indent="-457200">
              <a:buFont typeface="+mj-lt"/>
              <a:buAutoNum type="arabicPeriod"/>
            </a:pPr>
            <a:endParaRPr lang="en-IN" b="0" i="0" dirty="0">
              <a:solidFill>
                <a:srgbClr val="404040"/>
              </a:solidFill>
              <a:effectLst/>
              <a:latin typeface="ProximaVara-Roman"/>
            </a:endParaRPr>
          </a:p>
          <a:p>
            <a:pPr marL="457200" indent="-457200">
              <a:buFont typeface="+mj-lt"/>
              <a:buAutoNum type="arabicPeriod"/>
            </a:pPr>
            <a:endParaRPr lang="en-IN" dirty="0">
              <a:solidFill>
                <a:schemeClr val="tx1"/>
              </a:solidFill>
              <a:latin typeface="MS UI Gothic" panose="020B0600070205080204" pitchFamily="34" charset="-128"/>
              <a:ea typeface="MS UI 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38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1960">
        <p14:doors dir="vert"/>
      </p:transition>
    </mc:Choice>
    <mc:Fallback xmlns="">
      <p:transition spd="slow" advTm="196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A2867-9A47-CBF1-8C6E-C26DC1A91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GROUP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7CEA4-F415-C70D-DAC9-D89A87420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DASARI KARTHEEK (S20200010055)</a:t>
            </a:r>
          </a:p>
          <a:p>
            <a:r>
              <a:rPr lang="en-IN" dirty="0"/>
              <a:t>MEESALA SARAN TEJA SUMANTH(S20200010125)</a:t>
            </a:r>
          </a:p>
          <a:p>
            <a:r>
              <a:rPr lang="en-IN" dirty="0"/>
              <a:t>MARAPAKA BANNU DEEPAK(S20200010122)</a:t>
            </a:r>
          </a:p>
        </p:txBody>
      </p:sp>
    </p:spTree>
    <p:extLst>
      <p:ext uri="{BB962C8B-B14F-4D97-AF65-F5344CB8AC3E}">
        <p14:creationId xmlns:p14="http://schemas.microsoft.com/office/powerpoint/2010/main" val="8513809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562">
        <p15:prstTrans prst="pageCurlDouble"/>
      </p:transition>
    </mc:Choice>
    <mc:Fallback xmlns="">
      <p:transition spd="slow" advTm="3562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F1FCC-1E8A-F00F-078B-8BEE9A9AC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13548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72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0841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996">
        <p14:warp dir="in"/>
      </p:transition>
    </mc:Choice>
    <mc:Fallback xmlns="">
      <p:transition spd="slow" advTm="996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A2602-CD34-46E9-EC89-5E5511210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D9BFF-CF57-8A71-814C-10F4EC97F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Predict the Closing price of a particular stock</a:t>
            </a:r>
          </a:p>
          <a:p>
            <a:r>
              <a:rPr lang="en-IN" dirty="0"/>
              <a:t>Prediction should be mostly accurate with respect to the time</a:t>
            </a:r>
          </a:p>
          <a:p>
            <a:r>
              <a:rPr lang="en-IN" dirty="0"/>
              <a:t>Predicting the Closing price of a particular stock based on the attributes like opening price, highest price, lowest price of the Past</a:t>
            </a:r>
          </a:p>
          <a:p>
            <a:r>
              <a:rPr lang="en-IN" dirty="0"/>
              <a:t>Building a neural network model to predict Price of a particular Stock</a:t>
            </a:r>
          </a:p>
        </p:txBody>
      </p:sp>
    </p:spTree>
    <p:extLst>
      <p:ext uri="{BB962C8B-B14F-4D97-AF65-F5344CB8AC3E}">
        <p14:creationId xmlns:p14="http://schemas.microsoft.com/office/powerpoint/2010/main" val="250295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722">
        <p:blinds dir="vert"/>
      </p:transition>
    </mc:Choice>
    <mc:Fallback xmlns="">
      <p:transition spd="slow" advTm="5722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278C-ECD1-D637-C6E4-632454576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PROPOSED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52B93-AE25-E1F2-1355-6F922D91A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400026"/>
          </a:xfrm>
        </p:spPr>
        <p:txBody>
          <a:bodyPr>
            <a:normAutofit fontScale="77500" lnSpcReduction="20000"/>
          </a:bodyPr>
          <a:lstStyle/>
          <a:p>
            <a:r>
              <a:rPr lang="en-IN" dirty="0"/>
              <a:t>The CNN Layer is used to extract local features from the stock price time series.</a:t>
            </a:r>
          </a:p>
          <a:p>
            <a:r>
              <a:rPr lang="en-IN" dirty="0"/>
              <a:t>And then the extracted features are then passed to the BiLSTM layer with SLSTM cells.</a:t>
            </a:r>
          </a:p>
          <a:p>
            <a:r>
              <a:rPr lang="en-IN" dirty="0"/>
              <a:t>The Attention Mechanism can help the model to focus on important parts of the input sequence and learn the correlations between different time steps</a:t>
            </a:r>
          </a:p>
          <a:p>
            <a:r>
              <a:rPr lang="en-IN" dirty="0"/>
              <a:t>So the Attention Mechanism is then applied to the output of the BiLSTM layer with SLSTM cells which produces a weighted representation of the input sequence based on the importance of each time step.</a:t>
            </a:r>
          </a:p>
          <a:p>
            <a:r>
              <a:rPr lang="en-IN" dirty="0"/>
              <a:t>So we can combine these models so that we can use the time sequence of stock price data to obtain more reliable forecasting</a:t>
            </a:r>
          </a:p>
          <a:p>
            <a:r>
              <a:rPr lang="en-IN" dirty="0"/>
              <a:t>Basically we are going to build a model based on the short term dependencies Such as investor sentiment, news events and changes in trading volume and long term dependencies such as moving averages etc.</a:t>
            </a:r>
          </a:p>
          <a:p>
            <a:r>
              <a:rPr lang="en-IN" b="1" dirty="0"/>
              <a:t>CNN is suitable to capture the short term dependencies and fluctuations</a:t>
            </a:r>
          </a:p>
          <a:p>
            <a:r>
              <a:rPr lang="en-IN" b="1" dirty="0"/>
              <a:t>BILSTM with Attention Mechanism  are popular because of the ability to handle sequential data and capture Long term dependencies</a:t>
            </a:r>
          </a:p>
          <a:p>
            <a:r>
              <a:rPr lang="en-IN" dirty="0"/>
              <a:t>We are going to build a Hybrid model for the stock price prediction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8667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053">
        <p15:prstTrans prst="airplane"/>
      </p:transition>
    </mc:Choice>
    <mc:Fallback xmlns="">
      <p:transition spd="slow" advTm="2053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1B8489-8CBC-A663-98D7-C6CF27E6B1E7}"/>
              </a:ext>
            </a:extLst>
          </p:cNvPr>
          <p:cNvSpPr txBox="1"/>
          <p:nvPr/>
        </p:nvSpPr>
        <p:spPr>
          <a:xfrm>
            <a:off x="975220" y="402563"/>
            <a:ext cx="81016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dirty="0"/>
              <a:t>PROPOSED APPROACH (MODEL)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8814E90-52AE-222E-8A2F-D7AC4EE607D9}"/>
              </a:ext>
            </a:extLst>
          </p:cNvPr>
          <p:cNvSpPr/>
          <p:nvPr/>
        </p:nvSpPr>
        <p:spPr>
          <a:xfrm>
            <a:off x="1129024" y="1717646"/>
            <a:ext cx="2676088" cy="11828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CNN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D8BA619-E115-4F4E-480D-A28723C114EE}"/>
              </a:ext>
            </a:extLst>
          </p:cNvPr>
          <p:cNvSpPr/>
          <p:nvPr/>
        </p:nvSpPr>
        <p:spPr>
          <a:xfrm>
            <a:off x="5026054" y="1717646"/>
            <a:ext cx="2807511" cy="11828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BILSTM WITH AM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43378BC-C6DF-7940-3BD5-E2BACAC26B96}"/>
              </a:ext>
            </a:extLst>
          </p:cNvPr>
          <p:cNvSpPr/>
          <p:nvPr/>
        </p:nvSpPr>
        <p:spPr>
          <a:xfrm>
            <a:off x="9325762" y="1486948"/>
            <a:ext cx="1972354" cy="16442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CNN BILSTM-AM</a:t>
            </a:r>
          </a:p>
        </p:txBody>
      </p:sp>
      <p:sp>
        <p:nvSpPr>
          <p:cNvPr id="9" name="Plus Sign 8">
            <a:extLst>
              <a:ext uri="{FF2B5EF4-FFF2-40B4-BE49-F238E27FC236}">
                <a16:creationId xmlns:a16="http://schemas.microsoft.com/office/drawing/2014/main" id="{1C3B19DA-6D3B-2CDA-D487-A46970015C9F}"/>
              </a:ext>
            </a:extLst>
          </p:cNvPr>
          <p:cNvSpPr/>
          <p:nvPr/>
        </p:nvSpPr>
        <p:spPr>
          <a:xfrm>
            <a:off x="4159718" y="1950963"/>
            <a:ext cx="511729" cy="656439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Equals 9">
            <a:extLst>
              <a:ext uri="{FF2B5EF4-FFF2-40B4-BE49-F238E27FC236}">
                <a16:creationId xmlns:a16="http://schemas.microsoft.com/office/drawing/2014/main" id="{25CD49B8-C012-E1B4-2D53-6DB7C5D64698}"/>
              </a:ext>
            </a:extLst>
          </p:cNvPr>
          <p:cNvSpPr/>
          <p:nvPr/>
        </p:nvSpPr>
        <p:spPr>
          <a:xfrm>
            <a:off x="8330268" y="2116122"/>
            <a:ext cx="645953" cy="385894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1" name="Rectangle: Single Corner Snipped 10">
            <a:extLst>
              <a:ext uri="{FF2B5EF4-FFF2-40B4-BE49-F238E27FC236}">
                <a16:creationId xmlns:a16="http://schemas.microsoft.com/office/drawing/2014/main" id="{BF8A2E8F-04EF-F04E-2DF2-674924587F29}"/>
              </a:ext>
            </a:extLst>
          </p:cNvPr>
          <p:cNvSpPr/>
          <p:nvPr/>
        </p:nvSpPr>
        <p:spPr>
          <a:xfrm>
            <a:off x="983609" y="4250599"/>
            <a:ext cx="3184498" cy="2527706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 handle the short term Dependencies</a:t>
            </a:r>
            <a:endParaRPr lang="en-IN" dirty="0"/>
          </a:p>
        </p:txBody>
      </p:sp>
      <p:sp>
        <p:nvSpPr>
          <p:cNvPr id="12" name="Rectangle: Single Corner Snipped 11">
            <a:extLst>
              <a:ext uri="{FF2B5EF4-FFF2-40B4-BE49-F238E27FC236}">
                <a16:creationId xmlns:a16="http://schemas.microsoft.com/office/drawing/2014/main" id="{B732BF08-41D8-F3E7-FAF9-A8C633348FC4}"/>
              </a:ext>
            </a:extLst>
          </p:cNvPr>
          <p:cNvSpPr/>
          <p:nvPr/>
        </p:nvSpPr>
        <p:spPr>
          <a:xfrm>
            <a:off x="4806539" y="4242211"/>
            <a:ext cx="3246540" cy="2527706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 handle the Long term Dependencies</a:t>
            </a:r>
            <a:endParaRPr lang="en-IN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3388358-B4B9-B5F4-4552-9E7AA2BED17C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467068" y="2900493"/>
            <a:ext cx="0" cy="10570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6BF9A50-943C-5891-80E3-77FF47FDB209}"/>
              </a:ext>
            </a:extLst>
          </p:cNvPr>
          <p:cNvCxnSpPr>
            <a:cxnSpLocks/>
          </p:cNvCxnSpPr>
          <p:nvPr/>
        </p:nvCxnSpPr>
        <p:spPr>
          <a:xfrm>
            <a:off x="6419681" y="2845265"/>
            <a:ext cx="0" cy="10570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275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6788">
        <p:dissolve/>
      </p:transition>
    </mc:Choice>
    <mc:Fallback xmlns="">
      <p:transition spd="slow" advTm="6788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FAD06-49D3-954E-49C2-A23E624DA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74DF2-9D84-9FC3-FF3E-34EAD7CA4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67543"/>
            <a:ext cx="9601200" cy="4299857"/>
          </a:xfrm>
        </p:spPr>
        <p:txBody>
          <a:bodyPr/>
          <a:lstStyle/>
          <a:p>
            <a:r>
              <a:rPr lang="en-IN" dirty="0"/>
              <a:t>Data pre-processing</a:t>
            </a:r>
          </a:p>
          <a:p>
            <a:r>
              <a:rPr lang="en-IN" dirty="0"/>
              <a:t>Implemented a model using CNN-BILSTM</a:t>
            </a:r>
          </a:p>
        </p:txBody>
      </p:sp>
    </p:spTree>
    <p:extLst>
      <p:ext uri="{BB962C8B-B14F-4D97-AF65-F5344CB8AC3E}">
        <p14:creationId xmlns:p14="http://schemas.microsoft.com/office/powerpoint/2010/main" val="3097872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9896A-DC66-86B7-6CC5-0B09C4135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17685"/>
          </a:xfrm>
        </p:spPr>
        <p:txBody>
          <a:bodyPr/>
          <a:lstStyle/>
          <a:p>
            <a:r>
              <a:rPr lang="en-IN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9DCB7-F89A-FD72-6F1D-7806185B4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65031"/>
            <a:ext cx="8915400" cy="5029200"/>
          </a:xfrm>
        </p:spPr>
        <p:txBody>
          <a:bodyPr/>
          <a:lstStyle/>
          <a:p>
            <a:pPr marL="0" indent="0">
              <a:buNone/>
            </a:pPr>
            <a:r>
              <a:rPr lang="en-IN" sz="2000" dirty="0"/>
              <a:t>			</a:t>
            </a:r>
            <a:endParaRPr lang="en-IN" b="1" u="sng" dirty="0"/>
          </a:p>
          <a:p>
            <a:r>
              <a:rPr lang="en-IN" dirty="0"/>
              <a:t>First Need to Pre-process the data and then pass it into the Model</a:t>
            </a:r>
          </a:p>
          <a:p>
            <a:r>
              <a:rPr lang="en-IN" dirty="0"/>
              <a:t>Use Date as Index</a:t>
            </a:r>
          </a:p>
          <a:p>
            <a:r>
              <a:rPr lang="en-IN" dirty="0"/>
              <a:t>Replace the Null values with the mean of the column</a:t>
            </a:r>
          </a:p>
          <a:p>
            <a:r>
              <a:rPr lang="en-IN" dirty="0"/>
              <a:t>Normalize the data (Z-Score Normalization)</a:t>
            </a:r>
          </a:p>
          <a:p>
            <a:r>
              <a:rPr lang="en-IN" dirty="0"/>
              <a:t>Need to Reshape the data to pass into the model</a:t>
            </a:r>
          </a:p>
          <a:p>
            <a:r>
              <a:rPr lang="en-IN" dirty="0"/>
              <a:t>Split the data as Training, Validation, and Test </a:t>
            </a:r>
          </a:p>
          <a:p>
            <a:r>
              <a:rPr lang="en-IN" dirty="0"/>
              <a:t>Input Shape for the data that need to be passed into the model must be in the form (Batch Size, Sequence Length, No of Features)</a:t>
            </a:r>
          </a:p>
          <a:p>
            <a:r>
              <a:rPr lang="en-IN" dirty="0"/>
              <a:t>Sequence Length =7 (7 Days )</a:t>
            </a:r>
          </a:p>
          <a:p>
            <a:r>
              <a:rPr lang="en-IN" dirty="0"/>
              <a:t>No of Features =6 (Open, High, Low, Close, Volume, </a:t>
            </a:r>
            <a:r>
              <a:rPr lang="en-IN" dirty="0" err="1"/>
              <a:t>Adj</a:t>
            </a:r>
            <a:r>
              <a:rPr lang="en-IN" dirty="0"/>
              <a:t> close)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F0AC80-270A-7F49-0370-438664AA8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952" y="3267173"/>
            <a:ext cx="1005927" cy="54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91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9896A-DC66-86B7-6CC5-0B09C4135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17685"/>
          </a:xfrm>
        </p:spPr>
        <p:txBody>
          <a:bodyPr>
            <a:normAutofit/>
          </a:bodyPr>
          <a:lstStyle/>
          <a:p>
            <a:r>
              <a:rPr lang="en-IN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9DCB7-F89A-FD72-6F1D-7806185B4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565031"/>
            <a:ext cx="10374923" cy="5029200"/>
          </a:xfrm>
        </p:spPr>
        <p:txBody>
          <a:bodyPr/>
          <a:lstStyle/>
          <a:p>
            <a:pPr marL="0" indent="0">
              <a:buNone/>
            </a:pPr>
            <a:r>
              <a:rPr lang="en-IN" sz="2000" dirty="0"/>
              <a:t>			</a:t>
            </a:r>
            <a:endParaRPr lang="en-IN" b="1" u="sng" dirty="0"/>
          </a:p>
          <a:p>
            <a:r>
              <a:rPr lang="en-IN" dirty="0"/>
              <a:t>Creating Sequential Data with the input data and the Sequence Length</a:t>
            </a:r>
          </a:p>
          <a:p>
            <a:r>
              <a:rPr lang="en-IN" dirty="0"/>
              <a:t>Dimensions of the Sequential Data (Sequence Length, Number of Features) =&gt;(7,6)</a:t>
            </a:r>
          </a:p>
          <a:p>
            <a:r>
              <a:rPr lang="en-IN" dirty="0"/>
              <a:t>Batch of Data is loaded Using the ‘Data Loader’ Object, Now Each Batch will have a Shape of (Batch Size, Sequence Length, Number of Features)</a:t>
            </a:r>
          </a:p>
          <a:p>
            <a:r>
              <a:rPr lang="en-IN" dirty="0"/>
              <a:t>Now Each Batch is passed through the Model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9908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9896A-DC66-86B7-6CC5-0B09C4135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12371"/>
          </a:xfrm>
        </p:spPr>
        <p:txBody>
          <a:bodyPr>
            <a:normAutofit/>
          </a:bodyPr>
          <a:lstStyle/>
          <a:p>
            <a:r>
              <a:rPr lang="en-IN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9DCB7-F89A-FD72-6F1D-7806185B4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55271"/>
            <a:ext cx="10744200" cy="5238960"/>
          </a:xfrm>
        </p:spPr>
        <p:txBody>
          <a:bodyPr/>
          <a:lstStyle/>
          <a:p>
            <a:pPr marL="530352" lvl="1" indent="0">
              <a:buNone/>
            </a:pPr>
            <a:r>
              <a:rPr lang="en-IN" dirty="0"/>
              <a:t>			</a:t>
            </a:r>
          </a:p>
          <a:p>
            <a:r>
              <a:rPr lang="en-IN" dirty="0"/>
              <a:t>Conv1d with Batch size 64, input features(input channels) 6, filters 32, Kernel size 1 </a:t>
            </a:r>
          </a:p>
          <a:p>
            <a:r>
              <a:rPr lang="en-IN" dirty="0"/>
              <a:t>(64,6,7) Input Shape to the Conv1d</a:t>
            </a:r>
          </a:p>
          <a:p>
            <a:r>
              <a:rPr lang="en-IN" dirty="0"/>
              <a:t>Activation Function Sigmoid for CNN Layer  (64,32,7)</a:t>
            </a:r>
          </a:p>
          <a:p>
            <a:r>
              <a:rPr lang="en-IN" dirty="0"/>
              <a:t>MaxPool Layer with Kernel Size 1  (64,7,32)</a:t>
            </a:r>
          </a:p>
          <a:p>
            <a:r>
              <a:rPr lang="en-IN" dirty="0"/>
              <a:t>BILSTM Layer with Input Size=32, Hidden Size=128,num_layers=2</a:t>
            </a:r>
          </a:p>
          <a:p>
            <a:r>
              <a:rPr lang="en-IN" dirty="0"/>
              <a:t>Activation Function Tanh for BILSTM Layer (64,7,256)</a:t>
            </a:r>
          </a:p>
          <a:p>
            <a:r>
              <a:rPr lang="en-IN" dirty="0"/>
              <a:t>Dense Layer Linear Function with 2*Hidden Size    (64,1) -&gt; Output shape</a:t>
            </a:r>
          </a:p>
          <a:p>
            <a:r>
              <a:rPr lang="en-IN" dirty="0"/>
              <a:t>MAE as Loss Function, Adam Optimizer, Learning Rate=0.0001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613135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9|0.6|0.5|0.9|0.5|0.8|0.6|0.5"/>
</p:tagLst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363</TotalTime>
  <Words>1300</Words>
  <Application>Microsoft Office PowerPoint</Application>
  <PresentationFormat>Widescreen</PresentationFormat>
  <Paragraphs>160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MS Gothic</vt:lpstr>
      <vt:lpstr>MS UI Gothic</vt:lpstr>
      <vt:lpstr>Agency FB</vt:lpstr>
      <vt:lpstr>Bahnschrift SemiBold</vt:lpstr>
      <vt:lpstr>Calibri</vt:lpstr>
      <vt:lpstr>ff1</vt:lpstr>
      <vt:lpstr>Franklin Gothic Book</vt:lpstr>
      <vt:lpstr>ProximaVara-Roman</vt:lpstr>
      <vt:lpstr>Crop</vt:lpstr>
      <vt:lpstr>Stock price  prediction</vt:lpstr>
      <vt:lpstr>GROUP MEMBERS</vt:lpstr>
      <vt:lpstr>PROBLEM STATEMENT</vt:lpstr>
      <vt:lpstr>PROPOSED APPROACH</vt:lpstr>
      <vt:lpstr>PowerPoint Presentation</vt:lpstr>
      <vt:lpstr>RECAP</vt:lpstr>
      <vt:lpstr>RECAP</vt:lpstr>
      <vt:lpstr>RECAP</vt:lpstr>
      <vt:lpstr>RECAP</vt:lpstr>
      <vt:lpstr>UPDATES</vt:lpstr>
      <vt:lpstr>ATTENTION MECHANISM</vt:lpstr>
      <vt:lpstr>ATTENTION MECHANISM</vt:lpstr>
      <vt:lpstr>ACTIVITY DIAGRAM</vt:lpstr>
      <vt:lpstr>MODEL ARCHITECTURE</vt:lpstr>
      <vt:lpstr>MODEL ARCHITECTURE SUMMARY</vt:lpstr>
      <vt:lpstr>Results</vt:lpstr>
      <vt:lpstr>FUTURE WORK</vt:lpstr>
      <vt:lpstr>AVAILABLE DATASETS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 prediction</dc:title>
  <dc:creator>kartheek dasari</dc:creator>
  <cp:lastModifiedBy>kartheek dasari</cp:lastModifiedBy>
  <cp:revision>6</cp:revision>
  <dcterms:created xsi:type="dcterms:W3CDTF">2023-09-10T20:23:25Z</dcterms:created>
  <dcterms:modified xsi:type="dcterms:W3CDTF">2023-09-11T10:59:01Z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